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0000600000000000000" pitchFamily="2" charset="-34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3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AceMind: An AI-Powered Study Companion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87762" y="60550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Team Members: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8800" y="2984540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3" name="Text 1"/>
          <p:cNvSpPr/>
          <p:nvPr/>
        </p:nvSpPr>
        <p:spPr>
          <a:xfrm>
            <a:off x="864037" y="48498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5FF6E6-4797-1E69-E53E-E471A93D00E2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5842"/>
            <a:ext cx="124333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Introduction: Navigating Academic Challenges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5539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Academic success hinges on effective time management and clear conceptual understanding. Yet, students frequently grapple with: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231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Overwhelming exam preparation.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045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Difficulty with complex topics.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8588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Persistent procrastination.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585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AceMind integrates intelligent planning with AI-driven explanations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transform the study experience.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DFD44-AFCE-7940-AD01-DD8C92016959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1058"/>
            <a:ext cx="918591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Limitations of Existing Study Tools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206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market solutions often address only a fraction of students' needs, leading to a fragmented and inefficient study process.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693313"/>
            <a:ext cx="12902327" cy="4695111"/>
          </a:xfrm>
          <a:prstGeom prst="roundRect">
            <a:avLst>
              <a:gd name="adj" fmla="val 220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270855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331" y="2864287"/>
            <a:ext cx="14332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Tool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060859" y="2864287"/>
            <a:ext cx="142946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Planner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991576" y="2864287"/>
            <a:ext cx="142946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Explainer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922294" y="2864287"/>
            <a:ext cx="142946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Adaptive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853011" y="2864287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Unified Platform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341507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331" y="3570803"/>
            <a:ext cx="143327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Socratic (Google)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3060859" y="357080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4991576" y="357080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6922294" y="357080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853011" y="3570803"/>
            <a:ext cx="465129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277" y="4516636"/>
            <a:ext cx="12871847" cy="7141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6331" y="4672370"/>
            <a:ext cx="14332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Quizlet AI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3060859" y="467237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4991576" y="467237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6922294" y="467237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853011" y="4672370"/>
            <a:ext cx="465129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879277" y="5230773"/>
            <a:ext cx="12871847" cy="7141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126331" y="5386507"/>
            <a:ext cx="14332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MyStudyLife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3060859" y="5386507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4991576" y="5386507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6922294" y="5386507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8853011" y="5386507"/>
            <a:ext cx="465129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29" name="Shape 27"/>
          <p:cNvSpPr/>
          <p:nvPr/>
        </p:nvSpPr>
        <p:spPr>
          <a:xfrm>
            <a:off x="879277" y="5944910"/>
            <a:ext cx="12871847" cy="7141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126331" y="6100643"/>
            <a:ext cx="14332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Feyn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3060859" y="610064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4991576" y="610064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6922294" y="6100643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34" name="Text 32"/>
          <p:cNvSpPr/>
          <p:nvPr/>
        </p:nvSpPr>
        <p:spPr>
          <a:xfrm>
            <a:off x="8853011" y="6100643"/>
            <a:ext cx="465129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endParaRPr lang="en-US" sz="1900" dirty="0"/>
          </a:p>
        </p:txBody>
      </p:sp>
      <p:sp>
        <p:nvSpPr>
          <p:cNvPr id="35" name="Shape 33"/>
          <p:cNvSpPr/>
          <p:nvPr/>
        </p:nvSpPr>
        <p:spPr>
          <a:xfrm>
            <a:off x="879277" y="6659047"/>
            <a:ext cx="12871847" cy="7141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126331" y="6814780"/>
            <a:ext cx="14332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AceMind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3060859" y="681478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4991576" y="681478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6922294" y="6814780"/>
            <a:ext cx="142946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40" name="Text 38"/>
          <p:cNvSpPr/>
          <p:nvPr/>
        </p:nvSpPr>
        <p:spPr>
          <a:xfrm>
            <a:off x="8853011" y="6814780"/>
            <a:ext cx="465129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endParaRPr lang="en-US" sz="19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66846-E1B9-F331-FAEF-430F4ACF53F1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3011"/>
            <a:ext cx="106969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Disadvantages of Fragmented Solutions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221706" y="2825353"/>
            <a:ext cx="29169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Single-Function Focus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16367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to either planning or explanation, not both.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491782" y="24125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 Unified Platform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491782" y="2903577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Students juggle multiple apps, hindering efficiency.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615249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Static Schedules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615249" y="4554974"/>
            <a:ext cx="41511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 adaptive progress tracking and real-time adjustments.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491782" y="5715357"/>
            <a:ext cx="31456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Disjointed Explanations</a:t>
            </a:r>
            <a:endParaRPr lang="en-US" sz="2150" dirty="0"/>
          </a:p>
        </p:txBody>
      </p:sp>
      <p:sp>
        <p:nvSpPr>
          <p:cNvPr id="19" name="Text 14"/>
          <p:cNvSpPr/>
          <p:nvPr/>
        </p:nvSpPr>
        <p:spPr>
          <a:xfrm>
            <a:off x="9491782" y="6206371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explanations not integrated with study plans.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2395418" y="5302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Low Engagement</a:t>
            </a:r>
            <a:endParaRPr lang="en-US" sz="2150" dirty="0"/>
          </a:p>
        </p:txBody>
      </p:sp>
      <p:sp>
        <p:nvSpPr>
          <p:cNvPr id="24" name="Text 18"/>
          <p:cNvSpPr/>
          <p:nvPr/>
        </p:nvSpPr>
        <p:spPr>
          <a:xfrm>
            <a:off x="864037" y="5793462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Weak motivational tools and limited interactivity.</a:t>
            </a:r>
            <a:endParaRPr lang="en-US" sz="1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E1FB36-CB35-2BB0-5493-C66DCA2E2A67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4A87F6-C361-C64B-DBE8-CB4415B1FD1D}"/>
              </a:ext>
            </a:extLst>
          </p:cNvPr>
          <p:cNvGrpSpPr/>
          <p:nvPr/>
        </p:nvGrpSpPr>
        <p:grpSpPr>
          <a:xfrm>
            <a:off x="5508903" y="2742367"/>
            <a:ext cx="3853458" cy="3924181"/>
            <a:chOff x="5508903" y="2742367"/>
            <a:chExt cx="3853458" cy="3924181"/>
          </a:xfrm>
        </p:grpSpPr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rcRect r="54940" b="45860"/>
            <a:stretch>
              <a:fillRect/>
            </a:stretch>
          </p:blipFill>
          <p:spPr>
            <a:xfrm>
              <a:off x="5508903" y="2898219"/>
              <a:ext cx="1627822" cy="195583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59D7DE-5A1D-7396-1A6B-CD284F9EEC19}"/>
                </a:ext>
              </a:extLst>
            </p:cNvPr>
            <p:cNvGrpSpPr/>
            <p:nvPr/>
          </p:nvGrpSpPr>
          <p:grpSpPr>
            <a:xfrm>
              <a:off x="5508903" y="2742367"/>
              <a:ext cx="3853458" cy="3924181"/>
              <a:chOff x="5508903" y="2742367"/>
              <a:chExt cx="3853458" cy="3924181"/>
            </a:xfrm>
          </p:grpSpPr>
          <p:sp>
            <p:nvSpPr>
              <p:cNvPr id="6" name="Shape 3"/>
              <p:cNvSpPr/>
              <p:nvPr/>
            </p:nvSpPr>
            <p:spPr>
              <a:xfrm>
                <a:off x="5599986" y="3373993"/>
                <a:ext cx="617220" cy="617220"/>
              </a:xfrm>
              <a:prstGeom prst="roundRect">
                <a:avLst>
                  <a:gd name="adj" fmla="val 1480000"/>
                </a:avLst>
              </a:prstGeom>
              <a:solidFill>
                <a:srgbClr val="542C49"/>
              </a:solidFill>
              <a:ln w="1524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10" name="Image 1" descr="preencoded.png"/>
              <p:cNvPicPr>
                <a:picLocks noChangeAspect="1"/>
              </p:cNvPicPr>
              <p:nvPr/>
            </p:nvPicPr>
            <p:blipFill>
              <a:blip r:embed="rId4"/>
              <a:srcRect l="33274" r="5719" b="71050"/>
              <a:stretch>
                <a:fillRect/>
              </a:stretch>
            </p:blipFill>
            <p:spPr>
              <a:xfrm>
                <a:off x="6710957" y="2898219"/>
                <a:ext cx="2203967" cy="1045845"/>
              </a:xfrm>
              <a:prstGeom prst="rect">
                <a:avLst/>
              </a:prstGeom>
            </p:spPr>
          </p:pic>
          <p:sp>
            <p:nvSpPr>
              <p:cNvPr id="11" name="Shape 7"/>
              <p:cNvSpPr/>
              <p:nvPr/>
            </p:nvSpPr>
            <p:spPr>
              <a:xfrm>
                <a:off x="7543800" y="2742367"/>
                <a:ext cx="617220" cy="617220"/>
              </a:xfrm>
              <a:prstGeom prst="roundRect">
                <a:avLst>
                  <a:gd name="adj" fmla="val 1480000"/>
                </a:avLst>
              </a:prstGeom>
              <a:solidFill>
                <a:srgbClr val="542C49"/>
              </a:solidFill>
              <a:ln w="1524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15" name="Image 2" descr="preencoded.png"/>
              <p:cNvPicPr>
                <a:picLocks noChangeAspect="1"/>
              </p:cNvPicPr>
              <p:nvPr/>
            </p:nvPicPr>
            <p:blipFill>
              <a:blip r:embed="rId5"/>
              <a:srcRect l="79332" t="17085" b="16910"/>
              <a:stretch>
                <a:fillRect/>
              </a:stretch>
            </p:blipFill>
            <p:spPr>
              <a:xfrm>
                <a:off x="8374855" y="3515439"/>
                <a:ext cx="746641" cy="2384465"/>
              </a:xfrm>
              <a:prstGeom prst="rect">
                <a:avLst/>
              </a:prstGeom>
            </p:spPr>
          </p:pic>
          <p:sp>
            <p:nvSpPr>
              <p:cNvPr id="16" name="Shape 11"/>
              <p:cNvSpPr/>
              <p:nvPr/>
            </p:nvSpPr>
            <p:spPr>
              <a:xfrm>
                <a:off x="8745141" y="4395907"/>
                <a:ext cx="617220" cy="617220"/>
              </a:xfrm>
              <a:prstGeom prst="roundRect">
                <a:avLst>
                  <a:gd name="adj" fmla="val 1480000"/>
                </a:avLst>
              </a:prstGeom>
              <a:solidFill>
                <a:srgbClr val="542C49"/>
              </a:solidFill>
              <a:ln w="1524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20" name="Image 3" descr="preencoded.png"/>
              <p:cNvPicPr>
                <a:picLocks noChangeAspect="1"/>
              </p:cNvPicPr>
              <p:nvPr/>
            </p:nvPicPr>
            <p:blipFill>
              <a:blip r:embed="rId6"/>
              <a:srcRect l="29856" t="69742" r="5718"/>
              <a:stretch>
                <a:fillRect/>
              </a:stretch>
            </p:blipFill>
            <p:spPr>
              <a:xfrm>
                <a:off x="6587491" y="5417701"/>
                <a:ext cx="2327433" cy="1093112"/>
              </a:xfrm>
              <a:prstGeom prst="rect">
                <a:avLst/>
              </a:prstGeom>
            </p:spPr>
          </p:pic>
          <p:sp>
            <p:nvSpPr>
              <p:cNvPr id="21" name="Shape 15"/>
              <p:cNvSpPr/>
              <p:nvPr/>
            </p:nvSpPr>
            <p:spPr>
              <a:xfrm>
                <a:off x="7543800" y="6049328"/>
                <a:ext cx="617220" cy="617220"/>
              </a:xfrm>
              <a:prstGeom prst="roundRect">
                <a:avLst>
                  <a:gd name="adj" fmla="val 1480000"/>
                </a:avLst>
              </a:prstGeom>
              <a:solidFill>
                <a:srgbClr val="542C49"/>
              </a:solidFill>
              <a:ln w="1524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25" name="Image 4" descr="preencoded.png"/>
              <p:cNvPicPr>
                <a:picLocks noChangeAspect="1"/>
              </p:cNvPicPr>
              <p:nvPr/>
            </p:nvPicPr>
            <p:blipFill>
              <a:blip r:embed="rId7"/>
              <a:srcRect t="45860" r="60019"/>
              <a:stretch>
                <a:fillRect/>
              </a:stretch>
            </p:blipFill>
            <p:spPr>
              <a:xfrm>
                <a:off x="5508903" y="4554973"/>
                <a:ext cx="1444347" cy="1955839"/>
              </a:xfrm>
              <a:prstGeom prst="rect">
                <a:avLst/>
              </a:prstGeom>
            </p:spPr>
          </p:pic>
          <p:sp>
            <p:nvSpPr>
              <p:cNvPr id="26" name="Shape 19"/>
              <p:cNvSpPr/>
              <p:nvPr/>
            </p:nvSpPr>
            <p:spPr>
              <a:xfrm>
                <a:off x="5599986" y="5417701"/>
                <a:ext cx="617220" cy="617220"/>
              </a:xfrm>
              <a:prstGeom prst="roundRect">
                <a:avLst>
                  <a:gd name="adj" fmla="val 1480000"/>
                </a:avLst>
              </a:prstGeom>
              <a:solidFill>
                <a:srgbClr val="542C49"/>
              </a:solidFill>
              <a:ln w="15240">
                <a:solidFill>
                  <a:srgbClr val="6D4562"/>
                </a:solidFill>
                <a:prstDash val="solid"/>
              </a:ln>
            </p:spPr>
          </p:sp>
          <p:sp>
            <p:nvSpPr>
              <p:cNvPr id="27" name="Text 20"/>
              <p:cNvSpPr/>
              <p:nvPr/>
            </p:nvSpPr>
            <p:spPr>
              <a:xfrm>
                <a:off x="5814238" y="3475197"/>
                <a:ext cx="277654" cy="3471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450"/>
                  </a:lnSpc>
                  <a:buNone/>
                </a:pPr>
                <a:r>
                  <a:rPr lang="en-US" sz="21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5</a:t>
                </a:r>
                <a:endParaRPr lang="en-US" sz="2150" dirty="0"/>
              </a:p>
            </p:txBody>
          </p:sp>
          <p:sp>
            <p:nvSpPr>
              <p:cNvPr id="22" name="Text 16"/>
              <p:cNvSpPr/>
              <p:nvPr/>
            </p:nvSpPr>
            <p:spPr>
              <a:xfrm>
                <a:off x="5816084" y="5513308"/>
                <a:ext cx="277654" cy="3471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450"/>
                  </a:lnSpc>
                  <a:buNone/>
                </a:pPr>
                <a:r>
                  <a:rPr lang="en-US" sz="21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4</a:t>
                </a:r>
                <a:endParaRPr lang="en-US" sz="215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7751207" y="2825353"/>
                <a:ext cx="277654" cy="3471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450"/>
                  </a:lnSpc>
                  <a:buNone/>
                </a:pPr>
                <a:r>
                  <a:rPr lang="en-US" sz="21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1</a:t>
                </a:r>
                <a:endParaRPr lang="en-US" sz="2150" dirty="0"/>
              </a:p>
            </p:txBody>
          </p:sp>
          <p:sp>
            <p:nvSpPr>
              <p:cNvPr id="12" name="Text 8"/>
              <p:cNvSpPr/>
              <p:nvPr/>
            </p:nvSpPr>
            <p:spPr>
              <a:xfrm>
                <a:off x="8951891" y="4506872"/>
                <a:ext cx="277654" cy="3471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450"/>
                  </a:lnSpc>
                  <a:buNone/>
                </a:pPr>
                <a:r>
                  <a:rPr lang="en-US" sz="21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2</a:t>
                </a:r>
                <a:endParaRPr lang="en-US" sz="2150" dirty="0"/>
              </a:p>
            </p:txBody>
          </p:sp>
          <p:sp>
            <p:nvSpPr>
              <p:cNvPr id="17" name="Text 12"/>
              <p:cNvSpPr/>
              <p:nvPr/>
            </p:nvSpPr>
            <p:spPr>
              <a:xfrm>
                <a:off x="7751207" y="6154458"/>
                <a:ext cx="277654" cy="3471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450"/>
                  </a:lnSpc>
                  <a:buNone/>
                </a:pPr>
                <a:r>
                  <a:rPr lang="en-US" sz="21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3</a:t>
                </a:r>
                <a:endParaRPr lang="en-US" sz="2150" dirty="0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115181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AceMind: The Integrated Solution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88081"/>
            <a:ext cx="6263878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AceMind revolutionizes studying by combining: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94521" y="2753201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Study Planner: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Dynamic and responsive scheduling.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521" y="3187422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Topic Explainer: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Contextual and clear learning.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3744158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provides a </a:t>
            </a:r>
            <a:r>
              <a:rPr lang="en-US" sz="17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unified dashboard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with real-time adjustments, reminders, and progress tracking, adaptable for all academic levels.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2181A-1353-FFC0-CD2D-D8DB17A93009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352" y="564952"/>
            <a:ext cx="6223278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&amp; Advantages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3769" y="1544241"/>
            <a:ext cx="45719" cy="4888111"/>
          </a:xfrm>
          <a:prstGeom prst="roundRect">
            <a:avLst>
              <a:gd name="adj" fmla="val 376619"/>
            </a:avLst>
          </a:prstGeom>
          <a:solidFill>
            <a:srgbClr val="6D4562"/>
          </a:solidFill>
          <a:ln/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13347C-0E92-FD91-012A-BD26F40959CA}"/>
              </a:ext>
            </a:extLst>
          </p:cNvPr>
          <p:cNvGrpSpPr/>
          <p:nvPr/>
        </p:nvGrpSpPr>
        <p:grpSpPr>
          <a:xfrm>
            <a:off x="717352" y="1544241"/>
            <a:ext cx="6828412" cy="806053"/>
            <a:chOff x="717352" y="1544241"/>
            <a:chExt cx="6828412" cy="80605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CEC2BB-B40F-4217-F794-9A047829B262}"/>
                </a:ext>
              </a:extLst>
            </p:cNvPr>
            <p:cNvGrpSpPr/>
            <p:nvPr/>
          </p:nvGrpSpPr>
          <p:grpSpPr>
            <a:xfrm>
              <a:off x="6492538" y="1544241"/>
              <a:ext cx="1053226" cy="461129"/>
              <a:chOff x="6492538" y="1544241"/>
              <a:chExt cx="1053226" cy="461129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6492538" y="1763316"/>
                <a:ext cx="614958" cy="22860"/>
              </a:xfrm>
              <a:prstGeom prst="roundRect">
                <a:avLst>
                  <a:gd name="adj" fmla="val 376619"/>
                </a:avLst>
              </a:prstGeom>
              <a:solidFill>
                <a:srgbClr val="6D4562"/>
              </a:solidFill>
              <a:ln/>
            </p:spPr>
          </p:sp>
          <p:sp>
            <p:nvSpPr>
              <p:cNvPr id="5" name="Shape 3"/>
              <p:cNvSpPr/>
              <p:nvPr/>
            </p:nvSpPr>
            <p:spPr>
              <a:xfrm>
                <a:off x="7084635" y="1544241"/>
                <a:ext cx="461129" cy="461129"/>
              </a:xfrm>
              <a:prstGeom prst="roundRect">
                <a:avLst>
                  <a:gd name="adj" fmla="val 18671"/>
                </a:avLst>
              </a:prstGeom>
              <a:solidFill>
                <a:srgbClr val="542C49"/>
              </a:solidFill>
              <a:ln w="762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6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8516" y="1603950"/>
                <a:ext cx="273248" cy="341590"/>
              </a:xfrm>
              <a:prstGeom prst="rect">
                <a:avLst/>
              </a:prstGeom>
            </p:spPr>
          </p:pic>
        </p:grpSp>
        <p:sp>
          <p:nvSpPr>
            <p:cNvPr id="7" name="Text 4"/>
            <p:cNvSpPr/>
            <p:nvPr/>
          </p:nvSpPr>
          <p:spPr>
            <a:xfrm>
              <a:off x="2602825" y="1614607"/>
              <a:ext cx="3687485" cy="284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Personalized Adaptive Schedules</a:t>
              </a:r>
              <a:endParaRPr lang="en-US" sz="17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17352" y="2022277"/>
              <a:ext cx="5572958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Optimized study plans that adjust to individual progress.</a:t>
              </a:r>
              <a:endParaRPr lang="en-US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9EC25E-4B3C-5289-66FD-8A6AD00BD46F}"/>
              </a:ext>
            </a:extLst>
          </p:cNvPr>
          <p:cNvGrpSpPr/>
          <p:nvPr/>
        </p:nvGrpSpPr>
        <p:grpSpPr>
          <a:xfrm>
            <a:off x="7084635" y="2774037"/>
            <a:ext cx="6828413" cy="1134070"/>
            <a:chOff x="7084635" y="2774037"/>
            <a:chExt cx="6828413" cy="1134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04A32A-3F81-A1E5-AF99-2D2D0C106749}"/>
                </a:ext>
              </a:extLst>
            </p:cNvPr>
            <p:cNvGrpSpPr/>
            <p:nvPr/>
          </p:nvGrpSpPr>
          <p:grpSpPr>
            <a:xfrm>
              <a:off x="7084635" y="2774037"/>
              <a:ext cx="1053228" cy="461129"/>
              <a:chOff x="7084635" y="2774037"/>
              <a:chExt cx="1053228" cy="461129"/>
            </a:xfrm>
          </p:grpSpPr>
          <p:sp>
            <p:nvSpPr>
              <p:cNvPr id="9" name="Shape 6"/>
              <p:cNvSpPr/>
              <p:nvPr/>
            </p:nvSpPr>
            <p:spPr>
              <a:xfrm>
                <a:off x="7522905" y="2993112"/>
                <a:ext cx="614958" cy="22860"/>
              </a:xfrm>
              <a:prstGeom prst="roundRect">
                <a:avLst>
                  <a:gd name="adj" fmla="val 376619"/>
                </a:avLst>
              </a:prstGeom>
              <a:solidFill>
                <a:srgbClr val="6D4562"/>
              </a:solidFill>
              <a:ln/>
            </p:spPr>
          </p:sp>
          <p:sp>
            <p:nvSpPr>
              <p:cNvPr id="10" name="Shape 7"/>
              <p:cNvSpPr/>
              <p:nvPr/>
            </p:nvSpPr>
            <p:spPr>
              <a:xfrm>
                <a:off x="7084635" y="2774037"/>
                <a:ext cx="461129" cy="461129"/>
              </a:xfrm>
              <a:prstGeom prst="roundRect">
                <a:avLst>
                  <a:gd name="adj" fmla="val 18671"/>
                </a:avLst>
              </a:prstGeom>
              <a:solidFill>
                <a:srgbClr val="542C49"/>
              </a:solidFill>
              <a:ln w="762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11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8516" y="2833747"/>
                <a:ext cx="273248" cy="341590"/>
              </a:xfrm>
              <a:prstGeom prst="rect">
                <a:avLst/>
              </a:prstGeom>
            </p:spPr>
          </p:pic>
        </p:grpSp>
        <p:sp>
          <p:nvSpPr>
            <p:cNvPr id="12" name="Text 8"/>
            <p:cNvSpPr/>
            <p:nvPr/>
          </p:nvSpPr>
          <p:spPr>
            <a:xfrm>
              <a:off x="8340090" y="2844403"/>
              <a:ext cx="3474363" cy="284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Context-Aware AI Explanations</a:t>
              </a:r>
              <a:endParaRPr lang="en-US" sz="175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8340090" y="3252073"/>
              <a:ext cx="5572958" cy="6560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AI provides clarity directly related to your current study topics and plan.</a:t>
              </a:r>
              <a:endParaRPr lang="en-US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296A1A-DAE9-60A5-4F32-647EE678AB95}"/>
              </a:ext>
            </a:extLst>
          </p:cNvPr>
          <p:cNvGrpSpPr/>
          <p:nvPr/>
        </p:nvGrpSpPr>
        <p:grpSpPr>
          <a:xfrm>
            <a:off x="717352" y="3834051"/>
            <a:ext cx="6828412" cy="806053"/>
            <a:chOff x="717352" y="3834051"/>
            <a:chExt cx="6828412" cy="806053"/>
          </a:xfrm>
        </p:grpSpPr>
        <p:sp>
          <p:nvSpPr>
            <p:cNvPr id="14" name="Shape 10"/>
            <p:cNvSpPr/>
            <p:nvPr/>
          </p:nvSpPr>
          <p:spPr>
            <a:xfrm>
              <a:off x="6492538" y="4053126"/>
              <a:ext cx="614958" cy="22860"/>
            </a:xfrm>
            <a:prstGeom prst="roundRect">
              <a:avLst>
                <a:gd name="adj" fmla="val 376619"/>
              </a:avLst>
            </a:prstGeom>
            <a:solidFill>
              <a:srgbClr val="6D4562"/>
            </a:solidFill>
            <a:ln/>
          </p:spPr>
        </p:sp>
        <p:sp>
          <p:nvSpPr>
            <p:cNvPr id="15" name="Shape 11"/>
            <p:cNvSpPr/>
            <p:nvPr/>
          </p:nvSpPr>
          <p:spPr>
            <a:xfrm>
              <a:off x="7084635" y="3834051"/>
              <a:ext cx="461129" cy="461129"/>
            </a:xfrm>
            <a:prstGeom prst="roundRect">
              <a:avLst>
                <a:gd name="adj" fmla="val 18671"/>
              </a:avLst>
            </a:prstGeom>
            <a:solidFill>
              <a:srgbClr val="542C49"/>
            </a:solidFill>
            <a:ln w="7620">
              <a:solidFill>
                <a:srgbClr val="6D4562"/>
              </a:solidFill>
              <a:prstDash val="solid"/>
            </a:ln>
          </p:spPr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8516" y="3893760"/>
              <a:ext cx="273248" cy="341590"/>
            </a:xfrm>
            <a:prstGeom prst="rect">
              <a:avLst/>
            </a:prstGeom>
          </p:spPr>
        </p:pic>
        <p:sp>
          <p:nvSpPr>
            <p:cNvPr id="17" name="Text 12"/>
            <p:cNvSpPr/>
            <p:nvPr/>
          </p:nvSpPr>
          <p:spPr>
            <a:xfrm>
              <a:off x="2316004" y="3904417"/>
              <a:ext cx="3974306" cy="284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Real-Time Reminders &amp; Dashboards</a:t>
              </a:r>
              <a:endParaRPr lang="en-US" sz="1750" dirty="0"/>
            </a:p>
          </p:txBody>
        </p:sp>
        <p:sp>
          <p:nvSpPr>
            <p:cNvPr id="18" name="Text 13"/>
            <p:cNvSpPr/>
            <p:nvPr/>
          </p:nvSpPr>
          <p:spPr>
            <a:xfrm>
              <a:off x="717352" y="4312087"/>
              <a:ext cx="5572958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Stay on track with timely notifications and progress visualizations.</a:t>
              </a:r>
              <a:endParaRPr lang="en-US" sz="16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F6DB9D-9883-C8C5-8889-F52B9FF00E0D}"/>
              </a:ext>
            </a:extLst>
          </p:cNvPr>
          <p:cNvGrpSpPr/>
          <p:nvPr/>
        </p:nvGrpSpPr>
        <p:grpSpPr>
          <a:xfrm>
            <a:off x="7084635" y="4894183"/>
            <a:ext cx="6828413" cy="806053"/>
            <a:chOff x="7084635" y="4894183"/>
            <a:chExt cx="6828413" cy="806053"/>
          </a:xfrm>
        </p:grpSpPr>
        <p:sp>
          <p:nvSpPr>
            <p:cNvPr id="19" name="Shape 14"/>
            <p:cNvSpPr/>
            <p:nvPr/>
          </p:nvSpPr>
          <p:spPr>
            <a:xfrm>
              <a:off x="7522905" y="5113258"/>
              <a:ext cx="614958" cy="22860"/>
            </a:xfrm>
            <a:prstGeom prst="roundRect">
              <a:avLst>
                <a:gd name="adj" fmla="val 376619"/>
              </a:avLst>
            </a:prstGeom>
            <a:solidFill>
              <a:srgbClr val="6D4562"/>
            </a:solidFill>
            <a:ln/>
          </p:spPr>
        </p:sp>
        <p:sp>
          <p:nvSpPr>
            <p:cNvPr id="20" name="Shape 15"/>
            <p:cNvSpPr/>
            <p:nvPr/>
          </p:nvSpPr>
          <p:spPr>
            <a:xfrm>
              <a:off x="7084635" y="4894183"/>
              <a:ext cx="461129" cy="461129"/>
            </a:xfrm>
            <a:prstGeom prst="roundRect">
              <a:avLst>
                <a:gd name="adj" fmla="val 18671"/>
              </a:avLst>
            </a:prstGeom>
            <a:solidFill>
              <a:srgbClr val="542C49"/>
            </a:solidFill>
            <a:ln w="7620">
              <a:solidFill>
                <a:srgbClr val="6D4562"/>
              </a:solidFill>
              <a:prstDash val="solid"/>
            </a:ln>
          </p:spPr>
        </p:sp>
        <p:pic>
          <p:nvPicPr>
            <p:cNvPr id="2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516" y="4953893"/>
              <a:ext cx="273248" cy="341590"/>
            </a:xfrm>
            <a:prstGeom prst="rect">
              <a:avLst/>
            </a:prstGeom>
          </p:spPr>
        </p:pic>
        <p:sp>
          <p:nvSpPr>
            <p:cNvPr id="22" name="Text 16"/>
            <p:cNvSpPr/>
            <p:nvPr/>
          </p:nvSpPr>
          <p:spPr>
            <a:xfrm>
              <a:off x="8340090" y="4964549"/>
              <a:ext cx="3679984" cy="284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Reduces Stress &amp; Procrastination</a:t>
              </a:r>
              <a:endParaRPr lang="en-US" sz="1750" dirty="0"/>
            </a:p>
          </p:txBody>
        </p:sp>
        <p:sp>
          <p:nvSpPr>
            <p:cNvPr id="23" name="Text 17"/>
            <p:cNvSpPr/>
            <p:nvPr/>
          </p:nvSpPr>
          <p:spPr>
            <a:xfrm>
              <a:off x="8340090" y="5372219"/>
              <a:ext cx="5572958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Fosters a more organized and motivated learning environment.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259D7C-DF9C-14DC-D1F1-F2D968EDAAEE}"/>
              </a:ext>
            </a:extLst>
          </p:cNvPr>
          <p:cNvGrpSpPr/>
          <p:nvPr/>
        </p:nvGrpSpPr>
        <p:grpSpPr>
          <a:xfrm>
            <a:off x="717352" y="5954316"/>
            <a:ext cx="6828412" cy="806053"/>
            <a:chOff x="717352" y="5954316"/>
            <a:chExt cx="6828412" cy="8060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6522AE-F26E-62D6-44C4-3E5975BD8818}"/>
                </a:ext>
              </a:extLst>
            </p:cNvPr>
            <p:cNvGrpSpPr/>
            <p:nvPr/>
          </p:nvGrpSpPr>
          <p:grpSpPr>
            <a:xfrm>
              <a:off x="6492538" y="5954316"/>
              <a:ext cx="1053226" cy="461129"/>
              <a:chOff x="6492538" y="5954316"/>
              <a:chExt cx="1053226" cy="461129"/>
            </a:xfrm>
          </p:grpSpPr>
          <p:sp>
            <p:nvSpPr>
              <p:cNvPr id="24" name="Shape 18"/>
              <p:cNvSpPr/>
              <p:nvPr/>
            </p:nvSpPr>
            <p:spPr>
              <a:xfrm>
                <a:off x="6492538" y="6173391"/>
                <a:ext cx="614958" cy="22860"/>
              </a:xfrm>
              <a:prstGeom prst="roundRect">
                <a:avLst>
                  <a:gd name="adj" fmla="val 376619"/>
                </a:avLst>
              </a:prstGeom>
              <a:solidFill>
                <a:srgbClr val="6D4562"/>
              </a:solidFill>
              <a:ln/>
            </p:spPr>
          </p:sp>
          <p:sp>
            <p:nvSpPr>
              <p:cNvPr id="25" name="Shape 19"/>
              <p:cNvSpPr/>
              <p:nvPr/>
            </p:nvSpPr>
            <p:spPr>
              <a:xfrm>
                <a:off x="7084635" y="5954316"/>
                <a:ext cx="461129" cy="461129"/>
              </a:xfrm>
              <a:prstGeom prst="roundRect">
                <a:avLst>
                  <a:gd name="adj" fmla="val 18671"/>
                </a:avLst>
              </a:prstGeom>
              <a:solidFill>
                <a:srgbClr val="542C49"/>
              </a:solidFill>
              <a:ln w="7620">
                <a:solidFill>
                  <a:srgbClr val="6D4562"/>
                </a:solidFill>
                <a:prstDash val="solid"/>
              </a:ln>
            </p:spPr>
          </p:sp>
          <p:pic>
            <p:nvPicPr>
              <p:cNvPr id="26" name="Image 4" descr="preencoded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8516" y="6014025"/>
                <a:ext cx="273248" cy="341590"/>
              </a:xfrm>
              <a:prstGeom prst="rect">
                <a:avLst/>
              </a:prstGeom>
            </p:spPr>
          </p:pic>
        </p:grpSp>
        <p:sp>
          <p:nvSpPr>
            <p:cNvPr id="27" name="Text 20"/>
            <p:cNvSpPr/>
            <p:nvPr/>
          </p:nvSpPr>
          <p:spPr>
            <a:xfrm>
              <a:off x="3924776" y="6024682"/>
              <a:ext cx="2365534" cy="284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Broader Applicability</a:t>
              </a:r>
              <a:endParaRPr lang="en-US" sz="1750" dirty="0"/>
            </a:p>
          </p:txBody>
        </p:sp>
        <p:sp>
          <p:nvSpPr>
            <p:cNvPr id="28" name="Text 21"/>
            <p:cNvSpPr/>
            <p:nvPr/>
          </p:nvSpPr>
          <p:spPr>
            <a:xfrm>
              <a:off x="717352" y="6432352"/>
              <a:ext cx="5572958" cy="3280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Suitable for school, college, and professional exam preparation.</a:t>
              </a:r>
              <a:endParaRPr lang="en-US" sz="16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FEF31-9981-A98C-565E-9CAA41958940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840" y="644485"/>
            <a:ext cx="9147334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AceMind: Methodology &amp; Algorithm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3110865" y="4475855"/>
            <a:ext cx="8175069" cy="45719"/>
          </a:xfrm>
          <a:prstGeom prst="roundRect">
            <a:avLst>
              <a:gd name="adj" fmla="val 322011"/>
            </a:avLst>
          </a:prstGeom>
          <a:solidFill>
            <a:srgbClr val="6D4562"/>
          </a:solidFill>
          <a:ln/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8BEB26-A816-D839-E358-04607C3E4D58}"/>
              </a:ext>
            </a:extLst>
          </p:cNvPr>
          <p:cNvGrpSpPr/>
          <p:nvPr/>
        </p:nvGrpSpPr>
        <p:grpSpPr>
          <a:xfrm>
            <a:off x="1810703" y="1760934"/>
            <a:ext cx="4584553" cy="2959417"/>
            <a:chOff x="1810703" y="1760934"/>
            <a:chExt cx="4584553" cy="2959417"/>
          </a:xfrm>
        </p:grpSpPr>
        <p:sp>
          <p:nvSpPr>
            <p:cNvPr id="5" name="Shape 3"/>
            <p:cNvSpPr/>
            <p:nvPr/>
          </p:nvSpPr>
          <p:spPr>
            <a:xfrm>
              <a:off x="3066217" y="4182308"/>
              <a:ext cx="525780" cy="525780"/>
            </a:xfrm>
            <a:prstGeom prst="roundRect">
              <a:avLst>
                <a:gd name="adj" fmla="val 18667"/>
              </a:avLst>
            </a:prstGeom>
            <a:solidFill>
              <a:srgbClr val="542C49"/>
            </a:solidFill>
            <a:ln w="7620">
              <a:solidFill>
                <a:srgbClr val="6D4562"/>
              </a:solidFill>
              <a:prstDash val="solid"/>
            </a:ln>
          </p:spPr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419064-1493-08C4-FA74-09E933E6EA3B}"/>
                </a:ext>
              </a:extLst>
            </p:cNvPr>
            <p:cNvGrpSpPr/>
            <p:nvPr/>
          </p:nvGrpSpPr>
          <p:grpSpPr>
            <a:xfrm>
              <a:off x="3163610" y="3744158"/>
              <a:ext cx="311468" cy="976193"/>
              <a:chOff x="3163610" y="3744158"/>
              <a:chExt cx="311468" cy="976193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3313867" y="3744158"/>
                <a:ext cx="30480" cy="701040"/>
              </a:xfrm>
              <a:prstGeom prst="roundRect">
                <a:avLst>
                  <a:gd name="adj" fmla="val 322011"/>
                </a:avLst>
              </a:prstGeom>
              <a:solidFill>
                <a:srgbClr val="6D4562"/>
              </a:solidFill>
              <a:ln/>
            </p:spPr>
          </p:sp>
          <p:sp>
            <p:nvSpPr>
              <p:cNvPr id="6" name="Text 4"/>
              <p:cNvSpPr/>
              <p:nvPr/>
            </p:nvSpPr>
            <p:spPr>
              <a:xfrm>
                <a:off x="3163610" y="4330898"/>
                <a:ext cx="311468" cy="389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450"/>
                  </a:lnSpc>
                  <a:buNone/>
                </a:pPr>
                <a:r>
                  <a:rPr lang="en-US" sz="24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1</a:t>
                </a:r>
                <a:endParaRPr lang="en-US" sz="2450" dirty="0"/>
              </a:p>
            </p:txBody>
          </p:sp>
        </p:grpSp>
        <p:sp>
          <p:nvSpPr>
            <p:cNvPr id="7" name="Text 5"/>
            <p:cNvSpPr/>
            <p:nvPr/>
          </p:nvSpPr>
          <p:spPr>
            <a:xfrm>
              <a:off x="2030849" y="1760934"/>
              <a:ext cx="259651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00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Input Data</a:t>
              </a:r>
              <a:endParaRPr lang="en-US" sz="20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810703" y="2225635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Exam dates &amp; deadlines</a:t>
              </a:r>
              <a:endParaRPr lang="en-US" sz="18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1810703" y="2668421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Subject areas &amp; topics</a:t>
              </a:r>
              <a:endParaRPr lang="en-US" sz="18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1839806" y="3146969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Daily availability &amp; preferences</a:t>
              </a:r>
              <a:endParaRPr lang="en-US" sz="18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1C3D27-E981-48C7-1A83-41292448DC1D}"/>
              </a:ext>
            </a:extLst>
          </p:cNvPr>
          <p:cNvGrpSpPr/>
          <p:nvPr/>
        </p:nvGrpSpPr>
        <p:grpSpPr>
          <a:xfrm>
            <a:off x="4351258" y="4182308"/>
            <a:ext cx="4555450" cy="2956322"/>
            <a:chOff x="4351258" y="4182308"/>
            <a:chExt cx="4555450" cy="2956322"/>
          </a:xfrm>
        </p:grpSpPr>
        <p:sp>
          <p:nvSpPr>
            <p:cNvPr id="11" name="Shape 9"/>
            <p:cNvSpPr/>
            <p:nvPr/>
          </p:nvSpPr>
          <p:spPr>
            <a:xfrm>
              <a:off x="5971223" y="4445198"/>
              <a:ext cx="30480" cy="701040"/>
            </a:xfrm>
            <a:prstGeom prst="roundRect">
              <a:avLst>
                <a:gd name="adj" fmla="val 322011"/>
              </a:avLst>
            </a:prstGeom>
            <a:solidFill>
              <a:srgbClr val="6D4562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5723573" y="4182308"/>
              <a:ext cx="525780" cy="525780"/>
            </a:xfrm>
            <a:prstGeom prst="roundRect">
              <a:avLst>
                <a:gd name="adj" fmla="val 18667"/>
              </a:avLst>
            </a:prstGeom>
            <a:solidFill>
              <a:srgbClr val="542C49"/>
            </a:solidFill>
            <a:ln w="7620">
              <a:solidFill>
                <a:srgbClr val="6D4562"/>
              </a:solidFill>
              <a:prstDash val="solid"/>
            </a:ln>
          </p:spPr>
        </p:sp>
        <p:sp>
          <p:nvSpPr>
            <p:cNvPr id="13" name="Text 11"/>
            <p:cNvSpPr/>
            <p:nvPr/>
          </p:nvSpPr>
          <p:spPr>
            <a:xfrm>
              <a:off x="5837634" y="4326849"/>
              <a:ext cx="311468" cy="3894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2</a:t>
              </a:r>
              <a:endParaRPr lang="en-US" sz="245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4688205" y="5379839"/>
              <a:ext cx="259651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00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Planner Algorithm</a:t>
              </a:r>
              <a:endParaRPr lang="en-US" sz="20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4351258" y="5835372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Prioritization logic</a:t>
              </a:r>
              <a:endParaRPr lang="en-US" sz="18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4351258" y="6300073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Adaptive rescheduling</a:t>
              </a:r>
              <a:endParaRPr lang="en-US" sz="18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4351258" y="6764774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Optimized time allocation</a:t>
              </a:r>
              <a:endParaRPr lang="en-US" sz="18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D340CE-B1C2-6B65-AD09-077D58CA58A5}"/>
              </a:ext>
            </a:extLst>
          </p:cNvPr>
          <p:cNvGrpSpPr/>
          <p:nvPr/>
        </p:nvGrpSpPr>
        <p:grpSpPr>
          <a:xfrm>
            <a:off x="6730484" y="2241230"/>
            <a:ext cx="4587035" cy="2475071"/>
            <a:chOff x="6730484" y="2241230"/>
            <a:chExt cx="4587035" cy="2475071"/>
          </a:xfrm>
        </p:grpSpPr>
        <p:sp>
          <p:nvSpPr>
            <p:cNvPr id="21" name="Text 19"/>
            <p:cNvSpPr/>
            <p:nvPr/>
          </p:nvSpPr>
          <p:spPr>
            <a:xfrm>
              <a:off x="7206436" y="2241230"/>
              <a:ext cx="2844284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00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Topic Explainer (LLMs)</a:t>
              </a:r>
              <a:endParaRPr lang="en-US" sz="20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9D59FB-5FDC-3D08-6C37-DD90C7366AE9}"/>
                </a:ext>
              </a:extLst>
            </p:cNvPr>
            <p:cNvGrpSpPr/>
            <p:nvPr/>
          </p:nvGrpSpPr>
          <p:grpSpPr>
            <a:xfrm>
              <a:off x="6730484" y="2793560"/>
              <a:ext cx="4587035" cy="1922741"/>
              <a:chOff x="6730484" y="2793560"/>
              <a:chExt cx="4587035" cy="1922741"/>
            </a:xfrm>
          </p:grpSpPr>
          <p:sp>
            <p:nvSpPr>
              <p:cNvPr id="18" name="Shape 16"/>
              <p:cNvSpPr/>
              <p:nvPr/>
            </p:nvSpPr>
            <p:spPr>
              <a:xfrm>
                <a:off x="8628578" y="3744158"/>
                <a:ext cx="30480" cy="701040"/>
              </a:xfrm>
              <a:prstGeom prst="roundRect">
                <a:avLst>
                  <a:gd name="adj" fmla="val 322011"/>
                </a:avLst>
              </a:prstGeom>
              <a:solidFill>
                <a:srgbClr val="6D4562"/>
              </a:solidFill>
              <a:ln/>
            </p:spPr>
          </p:sp>
          <p:sp>
            <p:nvSpPr>
              <p:cNvPr id="19" name="Shape 17"/>
              <p:cNvSpPr/>
              <p:nvPr/>
            </p:nvSpPr>
            <p:spPr>
              <a:xfrm>
                <a:off x="8380928" y="4182308"/>
                <a:ext cx="525780" cy="525780"/>
              </a:xfrm>
              <a:prstGeom prst="roundRect">
                <a:avLst>
                  <a:gd name="adj" fmla="val 18667"/>
                </a:avLst>
              </a:prstGeom>
              <a:solidFill>
                <a:srgbClr val="542C49"/>
              </a:solidFill>
              <a:ln w="7620">
                <a:solidFill>
                  <a:srgbClr val="6D4562"/>
                </a:solidFill>
                <a:prstDash val="solid"/>
              </a:ln>
            </p:spPr>
          </p:sp>
          <p:sp>
            <p:nvSpPr>
              <p:cNvPr id="20" name="Text 18"/>
              <p:cNvSpPr/>
              <p:nvPr/>
            </p:nvSpPr>
            <p:spPr>
              <a:xfrm>
                <a:off x="8488085" y="4326848"/>
                <a:ext cx="311468" cy="389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450"/>
                  </a:lnSpc>
                  <a:buNone/>
                </a:pPr>
                <a:r>
                  <a:rPr lang="en-US" sz="2450" dirty="0">
                    <a:solidFill>
                      <a:srgbClr val="DAD8E9"/>
                    </a:solidFill>
                    <a:latin typeface="Prompt Medium" pitchFamily="34" charset="0"/>
                    <a:ea typeface="Prompt Medium" pitchFamily="34" charset="-122"/>
                    <a:cs typeface="Prompt Medium" pitchFamily="34" charset="-120"/>
                  </a:rPr>
                  <a:t>3</a:t>
                </a:r>
                <a:endParaRPr lang="en-US" sz="2450" dirty="0"/>
              </a:p>
            </p:txBody>
          </p:sp>
          <p:sp>
            <p:nvSpPr>
              <p:cNvPr id="22" name="Text 20"/>
              <p:cNvSpPr/>
              <p:nvPr/>
            </p:nvSpPr>
            <p:spPr>
              <a:xfrm>
                <a:off x="6762069" y="2793560"/>
                <a:ext cx="4555450" cy="3738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dirty="0">
                    <a:solidFill>
                      <a:srgbClr val="DAD8E9"/>
                    </a:solidFill>
                    <a:latin typeface="Mukta Light" pitchFamily="34" charset="0"/>
                    <a:ea typeface="Mukta Light" pitchFamily="34" charset="-122"/>
                    <a:cs typeface="Mukta Light" pitchFamily="34" charset="-120"/>
                  </a:rPr>
                  <a:t>Conversational query handling</a:t>
                </a:r>
                <a:endParaRPr lang="en-US" sz="1800" dirty="0"/>
              </a:p>
            </p:txBody>
          </p:sp>
          <p:sp>
            <p:nvSpPr>
              <p:cNvPr id="23" name="Text 21"/>
              <p:cNvSpPr/>
              <p:nvPr/>
            </p:nvSpPr>
            <p:spPr>
              <a:xfrm>
                <a:off x="6730484" y="3223529"/>
                <a:ext cx="4555450" cy="3738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dirty="0">
                    <a:solidFill>
                      <a:srgbClr val="DAD8E9"/>
                    </a:solidFill>
                    <a:latin typeface="Mukta Light" pitchFamily="34" charset="0"/>
                    <a:ea typeface="Mukta Light" pitchFamily="34" charset="-122"/>
                    <a:cs typeface="Mukta Light" pitchFamily="34" charset="-120"/>
                  </a:rPr>
                  <a:t>Contextual &amp; personalized explanations</a:t>
                </a:r>
                <a:endParaRPr lang="en-US" sz="1800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8DBAAF-D848-CCD9-2A20-40C0C8DCAD21}"/>
              </a:ext>
            </a:extLst>
          </p:cNvPr>
          <p:cNvGrpSpPr/>
          <p:nvPr/>
        </p:nvGrpSpPr>
        <p:grpSpPr>
          <a:xfrm>
            <a:off x="9633109" y="4182308"/>
            <a:ext cx="4555450" cy="3367802"/>
            <a:chOff x="9633109" y="4182308"/>
            <a:chExt cx="4555450" cy="3367802"/>
          </a:xfrm>
        </p:grpSpPr>
        <p:sp>
          <p:nvSpPr>
            <p:cNvPr id="24" name="Shape 22"/>
            <p:cNvSpPr/>
            <p:nvPr/>
          </p:nvSpPr>
          <p:spPr>
            <a:xfrm>
              <a:off x="11285934" y="4445198"/>
              <a:ext cx="30480" cy="701040"/>
            </a:xfrm>
            <a:prstGeom prst="roundRect">
              <a:avLst>
                <a:gd name="adj" fmla="val 322011"/>
              </a:avLst>
            </a:prstGeom>
            <a:solidFill>
              <a:srgbClr val="6D4562"/>
            </a:solidFill>
            <a:ln/>
          </p:spPr>
        </p:sp>
        <p:sp>
          <p:nvSpPr>
            <p:cNvPr id="25" name="Shape 23"/>
            <p:cNvSpPr/>
            <p:nvPr/>
          </p:nvSpPr>
          <p:spPr>
            <a:xfrm>
              <a:off x="11038284" y="4182308"/>
              <a:ext cx="525780" cy="525780"/>
            </a:xfrm>
            <a:prstGeom prst="roundRect">
              <a:avLst>
                <a:gd name="adj" fmla="val 18667"/>
              </a:avLst>
            </a:prstGeom>
            <a:solidFill>
              <a:srgbClr val="542C49"/>
            </a:solidFill>
            <a:ln w="7620">
              <a:solidFill>
                <a:srgbClr val="6D4562"/>
              </a:solidFill>
              <a:prstDash val="solid"/>
            </a:ln>
          </p:spPr>
        </p:sp>
        <p:sp>
          <p:nvSpPr>
            <p:cNvPr id="26" name="Text 24"/>
            <p:cNvSpPr/>
            <p:nvPr/>
          </p:nvSpPr>
          <p:spPr>
            <a:xfrm>
              <a:off x="11145441" y="4317146"/>
              <a:ext cx="311468" cy="3894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245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4</a:t>
              </a:r>
              <a:endParaRPr lang="en-US" sz="2450" dirty="0"/>
            </a:p>
          </p:txBody>
        </p:sp>
        <p:sp>
          <p:nvSpPr>
            <p:cNvPr id="27" name="Text 25"/>
            <p:cNvSpPr/>
            <p:nvPr/>
          </p:nvSpPr>
          <p:spPr>
            <a:xfrm>
              <a:off x="10002917" y="5379839"/>
              <a:ext cx="259651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000" dirty="0">
                  <a:solidFill>
                    <a:srgbClr val="DAD8E9"/>
                  </a:solidFill>
                  <a:latin typeface="Prompt Medium" pitchFamily="34" charset="0"/>
                  <a:ea typeface="Prompt Medium" pitchFamily="34" charset="-122"/>
                  <a:cs typeface="Prompt Medium" pitchFamily="34" charset="-120"/>
                </a:rPr>
                <a:t>Tech Stack</a:t>
              </a:r>
              <a:endParaRPr lang="en-US" sz="2000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9633109" y="5800904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Frontend: HTML/CSS/JS</a:t>
              </a:r>
              <a:endParaRPr lang="en-US" sz="1800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9633109" y="6268402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Backend: Python</a:t>
              </a:r>
              <a:endParaRPr lang="en-US" sz="1800" dirty="0"/>
            </a:p>
          </p:txBody>
        </p:sp>
        <p:sp>
          <p:nvSpPr>
            <p:cNvPr id="30" name="Text 28"/>
            <p:cNvSpPr/>
            <p:nvPr/>
          </p:nvSpPr>
          <p:spPr>
            <a:xfrm>
              <a:off x="9633109" y="6712139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Database: MongoDB</a:t>
              </a:r>
              <a:endParaRPr lang="en-US" sz="1800" dirty="0"/>
            </a:p>
          </p:txBody>
        </p:sp>
        <p:sp>
          <p:nvSpPr>
            <p:cNvPr id="31" name="Text 29"/>
            <p:cNvSpPr/>
            <p:nvPr/>
          </p:nvSpPr>
          <p:spPr>
            <a:xfrm>
              <a:off x="9633109" y="7176254"/>
              <a:ext cx="4555450" cy="3738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800" dirty="0">
                  <a:solidFill>
                    <a:srgbClr val="DAD8E9"/>
                  </a:solidFill>
                  <a:latin typeface="Mukta Light" pitchFamily="34" charset="0"/>
                  <a:ea typeface="Mukta Light" pitchFamily="34" charset="-122"/>
                  <a:cs typeface="Mukta Light" pitchFamily="34" charset="-120"/>
                </a:rPr>
                <a:t>AI: Large Language Models</a:t>
              </a:r>
              <a:endParaRPr lang="en-US" sz="18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BA3A4F4-5CBD-0478-B7D5-238C1CA6C914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789" y="869871"/>
            <a:ext cx="7682389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Transforming Education with AI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126808" y="2284690"/>
            <a:ext cx="12714803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"AceMind bridges the gap between fragmented study tools, offering a truly unified and intelligent learning experience."</a:t>
            </a:r>
            <a:endParaRPr lang="en-US" sz="3150" dirty="0"/>
          </a:p>
        </p:txBody>
      </p:sp>
      <p:sp>
        <p:nvSpPr>
          <p:cNvPr id="4" name="Shape 2"/>
          <p:cNvSpPr/>
          <p:nvPr/>
        </p:nvSpPr>
        <p:spPr>
          <a:xfrm>
            <a:off x="788789" y="1946672"/>
            <a:ext cx="30480" cy="1677591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788789" y="3877747"/>
            <a:ext cx="130528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unifying planning and explanation, AceMind enables efficient, stress-free, and personalized learning: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957739" y="4491752"/>
            <a:ext cx="30480" cy="2253853"/>
          </a:xfrm>
          <a:prstGeom prst="roundRect">
            <a:avLst>
              <a:gd name="adj" fmla="val 310581"/>
            </a:avLst>
          </a:prstGeom>
          <a:solidFill>
            <a:srgbClr val="6D4562"/>
          </a:solidFill>
          <a:ln/>
        </p:spPr>
      </p:sp>
      <p:sp>
        <p:nvSpPr>
          <p:cNvPr id="7" name="Shape 5"/>
          <p:cNvSpPr/>
          <p:nvPr/>
        </p:nvSpPr>
        <p:spPr>
          <a:xfrm>
            <a:off x="927259" y="4729996"/>
            <a:ext cx="450771" cy="30480"/>
          </a:xfrm>
          <a:prstGeom prst="roundRect">
            <a:avLst>
              <a:gd name="adj" fmla="val 310581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73264" y="4660761"/>
            <a:ext cx="168950" cy="168950"/>
          </a:xfrm>
          <a:prstGeom prst="roundRect">
            <a:avLst>
              <a:gd name="adj" fmla="val 270613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1859399" y="4569143"/>
            <a:ext cx="345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time management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27259" y="5631537"/>
            <a:ext cx="450771" cy="30480"/>
          </a:xfrm>
          <a:prstGeom prst="roundRect">
            <a:avLst>
              <a:gd name="adj" fmla="val 310581"/>
            </a:avLst>
          </a:prstGeom>
          <a:solidFill>
            <a:srgbClr val="6D4562"/>
          </a:solidFill>
          <a:ln/>
        </p:spPr>
      </p:sp>
      <p:sp>
        <p:nvSpPr>
          <p:cNvPr id="11" name="Shape 9"/>
          <p:cNvSpPr/>
          <p:nvPr/>
        </p:nvSpPr>
        <p:spPr>
          <a:xfrm>
            <a:off x="873264" y="5562302"/>
            <a:ext cx="168950" cy="168950"/>
          </a:xfrm>
          <a:prstGeom prst="roundRect">
            <a:avLst>
              <a:gd name="adj" fmla="val 270613"/>
            </a:avLst>
          </a:prstGeom>
          <a:solidFill>
            <a:srgbClr val="A95B95"/>
          </a:solidFill>
          <a:ln/>
        </p:spPr>
      </p:sp>
      <p:sp>
        <p:nvSpPr>
          <p:cNvPr id="12" name="Text 10"/>
          <p:cNvSpPr/>
          <p:nvPr/>
        </p:nvSpPr>
        <p:spPr>
          <a:xfrm>
            <a:off x="1859399" y="5470684"/>
            <a:ext cx="300097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Faster conceptual clarity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927259" y="6533078"/>
            <a:ext cx="450771" cy="30480"/>
          </a:xfrm>
          <a:prstGeom prst="roundRect">
            <a:avLst>
              <a:gd name="adj" fmla="val 310581"/>
            </a:avLst>
          </a:prstGeom>
          <a:solidFill>
            <a:srgbClr val="6D4562"/>
          </a:solidFill>
          <a:ln/>
        </p:spPr>
      </p:sp>
      <p:sp>
        <p:nvSpPr>
          <p:cNvPr id="14" name="Shape 12"/>
          <p:cNvSpPr/>
          <p:nvPr/>
        </p:nvSpPr>
        <p:spPr>
          <a:xfrm>
            <a:off x="873264" y="6463844"/>
            <a:ext cx="168950" cy="168950"/>
          </a:xfrm>
          <a:prstGeom prst="roundRect">
            <a:avLst>
              <a:gd name="adj" fmla="val 270613"/>
            </a:avLst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1859399" y="6372225"/>
            <a:ext cx="365069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Higher academic productivity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88789" y="6999089"/>
            <a:ext cx="130528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showcases the profound potential of AI to revolutionize educational paradigms.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9012B6-C5E6-9FB6-BF22-E01C0C5EB0E3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485" y="654010"/>
            <a:ext cx="9065776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Vision for the Future of Learning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2485" y="1790224"/>
            <a:ext cx="12965430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AceMind is more than just an app; it's a commitment to empowering students with the tools they need to succeed in an increasingly complex academic landscape. We believe in: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070372" y="3175516"/>
            <a:ext cx="237768" cy="1070253"/>
          </a:xfrm>
          <a:prstGeom prst="roundRect">
            <a:avLst>
              <a:gd name="adj" fmla="val 420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2485" y="3019425"/>
            <a:ext cx="713542" cy="713542"/>
          </a:xfrm>
          <a:prstGeom prst="roundRect">
            <a:avLst>
              <a:gd name="adj" fmla="val 6407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41" y="3197781"/>
            <a:ext cx="356711" cy="3567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83794" y="3056573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Paths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83794" y="3529608"/>
            <a:ext cx="12014121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Tailoring education to individual needs and styles.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27083" y="4840367"/>
            <a:ext cx="237768" cy="1070253"/>
          </a:xfrm>
          <a:prstGeom prst="roundRect">
            <a:avLst>
              <a:gd name="adj" fmla="val 420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189196" y="4684276"/>
            <a:ext cx="713542" cy="713542"/>
          </a:xfrm>
          <a:prstGeom prst="roundRect">
            <a:avLst>
              <a:gd name="adj" fmla="val 6407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52" y="4818102"/>
            <a:ext cx="356711" cy="44588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40506" y="4721423"/>
            <a:ext cx="293370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Empowerment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2140506" y="5194459"/>
            <a:ext cx="1165740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Giving learners control over their academic journey.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1783913" y="6505218"/>
            <a:ext cx="237768" cy="1070253"/>
          </a:xfrm>
          <a:prstGeom prst="roundRect">
            <a:avLst>
              <a:gd name="adj" fmla="val 420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546027" y="6349127"/>
            <a:ext cx="713542" cy="713542"/>
          </a:xfrm>
          <a:prstGeom prst="roundRect">
            <a:avLst>
              <a:gd name="adj" fmla="val 6407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382" y="6482953"/>
            <a:ext cx="356711" cy="44588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497336" y="6386274"/>
            <a:ext cx="289202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Innovation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2497336" y="6859310"/>
            <a:ext cx="1130057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cutting-edge AI for smarter study solutions.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25354F-6531-61DD-3C7D-383C565F043B}"/>
              </a:ext>
            </a:extLst>
          </p:cNvPr>
          <p:cNvSpPr/>
          <p:nvPr/>
        </p:nvSpPr>
        <p:spPr>
          <a:xfrm>
            <a:off x="12744450" y="7753945"/>
            <a:ext cx="1771650" cy="395049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509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Mukta Light</vt:lpstr>
      <vt:lpstr>Arial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 Ram</cp:lastModifiedBy>
  <cp:revision>5</cp:revision>
  <dcterms:created xsi:type="dcterms:W3CDTF">2025-09-19T17:02:42Z</dcterms:created>
  <dcterms:modified xsi:type="dcterms:W3CDTF">2025-09-19T17:39:08Z</dcterms:modified>
</cp:coreProperties>
</file>